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5"/>
  </p:notesMasterIdLst>
  <p:sldIdLst>
    <p:sldId id="256" r:id="rId2"/>
    <p:sldId id="257" r:id="rId3"/>
    <p:sldId id="258" r:id="rId4"/>
    <p:sldId id="262" r:id="rId5"/>
    <p:sldId id="259" r:id="rId6"/>
    <p:sldId id="263" r:id="rId7"/>
    <p:sldId id="260" r:id="rId8"/>
    <p:sldId id="264" r:id="rId9"/>
    <p:sldId id="267" r:id="rId10"/>
    <p:sldId id="268" r:id="rId11"/>
    <p:sldId id="261" r:id="rId12"/>
    <p:sldId id="265" r:id="rId13"/>
    <p:sldId id="266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gif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DD8B47-DBF2-4D6F-94F4-B7289E563113}" type="datetimeFigureOut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8289A-E5BE-4A13-88A3-DD8B3095A4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9372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D358CD3E-A5B0-4202-9D7A-236682DFBBF3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84681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CC38E-C0FE-4E45-BA99-0E4988190E87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7692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BC993-06B8-48DF-8B5B-7982B106F147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7853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68F85-E77F-463E-A932-28FD9C75F55B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5529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985F4-A774-4C15-A7C4-CB131F0E9FAB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2519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635FD-A38E-435F-A053-C6E0254F616D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1635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652A5-3967-4B78-928A-F01F36B46856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86738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7384-0C3C-4E40-8321-779CFA2D1FB8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460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7B84-7E2D-4FA4-89E5-5D078338FB7E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13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5E3A-15C1-4049-8846-5CAA918DD6DB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3446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E24B7-20E5-4AA0-AAFA-F7BF0BCA077E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3326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EB660-2552-423A-944F-BAFE7732AE97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6282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9AF7-4D85-475D-8C94-9D5FC9F06875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7498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C0DA4-4D96-4A06-A1BB-7130B53C8C56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3313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98B42-A9B2-4604-918B-BB37831E784E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4415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F2D1D-85CD-43AE-9CB1-E94F11D6F5DA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5810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5CDB4-8C94-4EEF-980E-3EA481CAC1C6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7803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0EA0CDE-6F43-4E4A-83A5-33AA39E54214}" type="datetime1">
              <a:rPr lang="zh-TW" altLang="en-US" smtClean="0"/>
              <a:t>2022/4/20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FF63309-3152-4178-AFEF-6681C10934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6500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38648" y="2125012"/>
            <a:ext cx="9421477" cy="1848593"/>
          </a:xfrm>
        </p:spPr>
        <p:txBody>
          <a:bodyPr>
            <a:normAutofit/>
          </a:bodyPr>
          <a:lstStyle/>
          <a:p>
            <a:pPr algn="ctr"/>
            <a:r>
              <a:rPr lang="en-US" altLang="zh-TW" sz="5400" cap="none" dirty="0" smtClean="0"/>
              <a:t>Project 1: Stock Price Prediction</a:t>
            </a:r>
            <a:endParaRPr lang="zh-TW" altLang="en-US" sz="5400" cap="none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468192" y="4385732"/>
            <a:ext cx="9691933" cy="1405467"/>
          </a:xfrm>
        </p:spPr>
        <p:txBody>
          <a:bodyPr>
            <a:normAutofit/>
          </a:bodyPr>
          <a:lstStyle/>
          <a:p>
            <a:pPr algn="ctr"/>
            <a:r>
              <a:rPr lang="en-US" altLang="zh-TW" i="1" cap="none" dirty="0" smtClean="0"/>
              <a:t>National Taiwan Norm University Department of Computer Science and Information Engineering</a:t>
            </a:r>
          </a:p>
          <a:p>
            <a:pPr algn="ctr"/>
            <a:r>
              <a:rPr lang="en-US" altLang="zh-TW" i="1" cap="none" dirty="0" smtClean="0"/>
              <a:t> 110-2 Neuron Network</a:t>
            </a:r>
          </a:p>
          <a:p>
            <a:pPr algn="ctr"/>
            <a:r>
              <a:rPr lang="en-US" altLang="zh-TW" i="1" cap="none" dirty="0" smtClean="0"/>
              <a:t>Chia-</a:t>
            </a:r>
            <a:r>
              <a:rPr lang="en-US" altLang="zh-TW" i="1" cap="none" dirty="0" err="1" smtClean="0"/>
              <a:t>Hao</a:t>
            </a:r>
            <a:r>
              <a:rPr lang="en-US" altLang="zh-TW" i="1" cap="none" dirty="0" smtClean="0"/>
              <a:t>, Chiang</a:t>
            </a:r>
            <a:endParaRPr lang="zh-TW" altLang="en-US" i="1" cap="none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7245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dirty="0" smtClean="0"/>
              <a:t>experiment &amp; Result (3)</a:t>
            </a:r>
            <a:endParaRPr lang="zh-TW" altLang="en-US" sz="4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>
          <a:xfrm>
            <a:off x="685801" y="2142068"/>
            <a:ext cx="6549891" cy="1034372"/>
          </a:xfrm>
        </p:spPr>
        <p:txBody>
          <a:bodyPr>
            <a:normAutofit/>
          </a:bodyPr>
          <a:lstStyle/>
          <a:p>
            <a:r>
              <a:rPr lang="en-US" altLang="zh-TW" sz="3000" dirty="0" smtClean="0"/>
              <a:t>Epoch </a:t>
            </a:r>
            <a:r>
              <a:rPr lang="en-US" altLang="zh-TW" sz="3000" dirty="0"/>
              <a:t>= 10, </a:t>
            </a:r>
            <a:r>
              <a:rPr lang="en-US" altLang="zh-TW" sz="3000" dirty="0" smtClean="0"/>
              <a:t>Batch size </a:t>
            </a:r>
            <a:r>
              <a:rPr lang="en-US" altLang="zh-TW" sz="3000" dirty="0"/>
              <a:t>= {</a:t>
            </a:r>
            <a:r>
              <a:rPr lang="en-US" altLang="zh-TW" sz="3000" dirty="0" smtClean="0"/>
              <a:t>1, </a:t>
            </a:r>
            <a:r>
              <a:rPr lang="en-US" altLang="zh-TW" sz="3000" dirty="0"/>
              <a:t>50, 100}</a:t>
            </a:r>
            <a:endParaRPr lang="zh-TW" altLang="en-US" sz="30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84" y="3415007"/>
            <a:ext cx="11878278" cy="3045517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596" y="2065867"/>
            <a:ext cx="5051666" cy="122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5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5800" y="2922211"/>
            <a:ext cx="10131427" cy="1468800"/>
          </a:xfrm>
        </p:spPr>
        <p:txBody>
          <a:bodyPr>
            <a:normAutofit/>
          </a:bodyPr>
          <a:lstStyle/>
          <a:p>
            <a:pPr algn="ctr"/>
            <a:r>
              <a:rPr lang="en-US" altLang="zh-TW" sz="6000" dirty="0" smtClean="0"/>
              <a:t>Future Work</a:t>
            </a:r>
            <a:endParaRPr lang="zh-TW" altLang="en-US" sz="6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495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dirty="0" smtClean="0"/>
              <a:t>Future Work</a:t>
            </a:r>
            <a:endParaRPr lang="zh-TW" altLang="en-US" sz="4400" dirty="0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3200" dirty="0" smtClean="0"/>
          </a:p>
          <a:p>
            <a:r>
              <a:rPr lang="en-US" altLang="zh-TW" sz="3200" dirty="0" smtClean="0"/>
              <a:t>Multi-variable input, including volume, open price, and highest/lowest price of the day.</a:t>
            </a:r>
          </a:p>
          <a:p>
            <a:r>
              <a:rPr lang="en-US" altLang="zh-TW" sz="3200" dirty="0" smtClean="0"/>
              <a:t>Try different number of node, hidden layers, or maybe models.</a:t>
            </a:r>
          </a:p>
          <a:p>
            <a:r>
              <a:rPr lang="en-US" altLang="zh-TW" sz="3200" dirty="0" smtClean="0"/>
              <a:t>Make comparisons to traditional (statistical) models.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9290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5800" y="2922211"/>
            <a:ext cx="10131427" cy="1468800"/>
          </a:xfrm>
        </p:spPr>
        <p:txBody>
          <a:bodyPr>
            <a:normAutofit/>
          </a:bodyPr>
          <a:lstStyle/>
          <a:p>
            <a:pPr algn="ctr"/>
            <a:r>
              <a:rPr lang="en-US" altLang="zh-TW" sz="6000" dirty="0" smtClean="0"/>
              <a:t>Thanks for listening!</a:t>
            </a:r>
            <a:endParaRPr lang="zh-TW" altLang="en-US" sz="6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3766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5400" dirty="0" smtClean="0"/>
              <a:t>Outline</a:t>
            </a:r>
            <a:endParaRPr lang="zh-TW" altLang="en-US" sz="5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200" dirty="0" smtClean="0"/>
              <a:t>Introduction</a:t>
            </a:r>
          </a:p>
          <a:p>
            <a:r>
              <a:rPr lang="en-US" altLang="zh-TW" sz="3200" dirty="0" smtClean="0"/>
              <a:t>Architecture</a:t>
            </a:r>
          </a:p>
          <a:p>
            <a:r>
              <a:rPr lang="en-US" altLang="zh-TW" sz="3200" dirty="0" smtClean="0"/>
              <a:t>Experiment &amp; Result</a:t>
            </a:r>
          </a:p>
          <a:p>
            <a:r>
              <a:rPr lang="en-US" altLang="zh-TW" sz="3200" dirty="0" smtClean="0"/>
              <a:t>Future work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156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85800" y="2819179"/>
            <a:ext cx="10131427" cy="1468800"/>
          </a:xfrm>
        </p:spPr>
        <p:txBody>
          <a:bodyPr>
            <a:normAutofit/>
          </a:bodyPr>
          <a:lstStyle/>
          <a:p>
            <a:pPr algn="ctr"/>
            <a:r>
              <a:rPr lang="en-US" altLang="zh-TW" sz="6000" dirty="0" smtClean="0"/>
              <a:t>Introduction</a:t>
            </a:r>
            <a:endParaRPr lang="zh-TW" altLang="en-US" sz="600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4824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dirty="0" smtClean="0"/>
              <a:t>Introduction</a:t>
            </a:r>
            <a:endParaRPr lang="zh-TW" altLang="en-US" sz="4400" dirty="0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207218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sz="3200" dirty="0" smtClean="0"/>
              <a:t>Intuitively, RNN &amp; LSTM but why?</a:t>
            </a:r>
          </a:p>
          <a:p>
            <a:r>
              <a:rPr lang="en-US" altLang="zh-TW" sz="3200" dirty="0" smtClean="0"/>
              <a:t>Characteristics of stock price</a:t>
            </a:r>
          </a:p>
          <a:p>
            <a:pPr lvl="1"/>
            <a:r>
              <a:rPr lang="en-US" altLang="zh-TW" sz="3000" dirty="0" smtClean="0"/>
              <a:t>Random walk? </a:t>
            </a:r>
            <a:r>
              <a:rPr lang="zh-TW" altLang="en-US" sz="3000" dirty="0" smtClean="0"/>
              <a:t>→ </a:t>
            </a:r>
            <a:r>
              <a:rPr lang="en-US" altLang="zh-TW" sz="3000" dirty="0" smtClean="0"/>
              <a:t>Unrealistic, since its distribution tends to be uniform.</a:t>
            </a:r>
          </a:p>
          <a:p>
            <a:pPr lvl="1"/>
            <a:r>
              <a:rPr lang="en-US" altLang="zh-TW" sz="3000" dirty="0" smtClean="0"/>
              <a:t>Benoit B. Mandelbrot: Fractal finance </a:t>
            </a:r>
            <a:r>
              <a:rPr lang="zh-TW" altLang="en-US" sz="3000" dirty="0" smtClean="0"/>
              <a:t>→ </a:t>
            </a:r>
            <a:r>
              <a:rPr lang="en-US" altLang="zh-TW" sz="3000" dirty="0" smtClean="0"/>
              <a:t>markets are like the roiling seas; there is a long-term dependence in markets. </a:t>
            </a:r>
          </a:p>
          <a:p>
            <a:pPr marL="914400" lvl="2" indent="0">
              <a:buNone/>
            </a:pPr>
            <a:r>
              <a:rPr lang="zh-TW" altLang="en-US" sz="2800" dirty="0" smtClean="0"/>
              <a:t>──</a:t>
            </a:r>
            <a:r>
              <a:rPr lang="en-US" altLang="zh-TW" sz="2800" dirty="0" smtClean="0"/>
              <a:t> </a:t>
            </a:r>
            <a:r>
              <a:rPr lang="en-US" altLang="zh-TW" sz="2600" i="1" dirty="0" smtClean="0"/>
              <a:t>”The (</a:t>
            </a:r>
            <a:r>
              <a:rPr lang="en-US" altLang="zh-TW" sz="2600" i="1" dirty="0" err="1" smtClean="0"/>
              <a:t>Mis</a:t>
            </a:r>
            <a:r>
              <a:rPr lang="en-US" altLang="zh-TW" sz="2600" i="1" dirty="0" smtClean="0"/>
              <a:t>)Behavior of Market, A Fractal View of Risk, Ruin, and </a:t>
            </a:r>
          </a:p>
          <a:p>
            <a:pPr marL="914400" lvl="2" indent="0">
              <a:buNone/>
            </a:pPr>
            <a:r>
              <a:rPr lang="en-US" altLang="zh-TW" sz="2600" i="1" dirty="0"/>
              <a:t> </a:t>
            </a:r>
            <a:r>
              <a:rPr lang="en-US" altLang="zh-TW" sz="2600" i="1" dirty="0" smtClean="0"/>
              <a:t>      Reward” 2004</a:t>
            </a:r>
            <a:endParaRPr lang="en-US" altLang="zh-TW" sz="2800" i="1" dirty="0" smtClean="0"/>
          </a:p>
          <a:p>
            <a:endParaRPr lang="zh-TW" altLang="en-US" sz="3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8845" y="539221"/>
            <a:ext cx="3048000" cy="228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64442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5800" y="2935090"/>
            <a:ext cx="10131427" cy="1468800"/>
          </a:xfrm>
        </p:spPr>
        <p:txBody>
          <a:bodyPr>
            <a:normAutofit/>
          </a:bodyPr>
          <a:lstStyle/>
          <a:p>
            <a:pPr algn="ctr"/>
            <a:r>
              <a:rPr lang="en-US" altLang="zh-TW" sz="6000" dirty="0" smtClean="0"/>
              <a:t>Architecture (LSTM)</a:t>
            </a:r>
            <a:endParaRPr lang="zh-TW" altLang="en-US" sz="6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0673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dirty="0" smtClean="0"/>
              <a:t>architecture (LSTM)</a:t>
            </a:r>
            <a:endParaRPr lang="zh-TW" altLang="en-US" sz="4400" dirty="0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685802" y="2142067"/>
            <a:ext cx="10131424" cy="3728508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sz="3200" dirty="0"/>
              <a:t>I</a:t>
            </a:r>
            <a:r>
              <a:rPr lang="en-US" altLang="zh-TW" sz="3200" dirty="0" smtClean="0"/>
              <a:t>nput : </a:t>
            </a:r>
            <a:r>
              <a:rPr lang="en-US" altLang="zh-TW" sz="3200" dirty="0" smtClean="0"/>
              <a:t>every 60-day </a:t>
            </a:r>
            <a:r>
              <a:rPr lang="en-US" altLang="zh-TW" sz="3200" dirty="0" smtClean="0"/>
              <a:t>historic close </a:t>
            </a:r>
            <a:r>
              <a:rPr lang="en-US" altLang="zh-TW" sz="3200" dirty="0" smtClean="0"/>
              <a:t>price.</a:t>
            </a:r>
            <a:endParaRPr lang="en-US" altLang="zh-TW" sz="3200" dirty="0" smtClean="0"/>
          </a:p>
          <a:p>
            <a:r>
              <a:rPr lang="en-US" altLang="zh-TW" sz="3200" dirty="0" smtClean="0"/>
              <a:t>Number of hidden layer = </a:t>
            </a:r>
            <a:r>
              <a:rPr lang="en-US" altLang="zh-TW" sz="3200" dirty="0" smtClean="0"/>
              <a:t>3</a:t>
            </a:r>
          </a:p>
          <a:p>
            <a:r>
              <a:rPr lang="en-US" altLang="zh-TW" sz="3200" dirty="0" err="1"/>
              <a:t>MinMaxScaler</a:t>
            </a:r>
            <a:endParaRPr lang="en-US" altLang="zh-TW" sz="3200" dirty="0"/>
          </a:p>
          <a:p>
            <a:r>
              <a:rPr lang="en-US" altLang="zh-TW" sz="3200" dirty="0" smtClean="0"/>
              <a:t>Optimizer: Adam</a:t>
            </a:r>
            <a:endParaRPr lang="en-US" altLang="zh-TW" sz="3200" dirty="0" smtClean="0"/>
          </a:p>
          <a:p>
            <a:r>
              <a:rPr lang="en-US" altLang="zh-TW" sz="3200" dirty="0"/>
              <a:t>A</a:t>
            </a:r>
            <a:r>
              <a:rPr lang="en-US" altLang="zh-TW" sz="3200" dirty="0" smtClean="0"/>
              <a:t>ctivation: </a:t>
            </a:r>
            <a:r>
              <a:rPr lang="en-US" altLang="zh-TW" sz="3200" dirty="0" err="1" smtClean="0"/>
              <a:t>tanh</a:t>
            </a:r>
            <a:r>
              <a:rPr lang="en-US" altLang="zh-TW" sz="3200" dirty="0"/>
              <a:t>, </a:t>
            </a:r>
            <a:r>
              <a:rPr lang="en-US" altLang="zh-TW" sz="3200" dirty="0" smtClean="0"/>
              <a:t>since 2nd </a:t>
            </a:r>
            <a:r>
              <a:rPr lang="en-US" altLang="zh-TW" sz="3200" dirty="0"/>
              <a:t>derivative can sustain for a long range before going to </a:t>
            </a:r>
            <a:r>
              <a:rPr lang="en-US" altLang="zh-TW" sz="3200" dirty="0" smtClean="0"/>
              <a:t>zero.</a:t>
            </a:r>
          </a:p>
          <a:p>
            <a:r>
              <a:rPr lang="en-US" altLang="zh-TW" sz="3200" dirty="0" smtClean="0"/>
              <a:t>Training/validation set = </a:t>
            </a:r>
            <a:r>
              <a:rPr lang="en-US" altLang="zh-TW" sz="3200" dirty="0" smtClean="0"/>
              <a:t>80/20%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6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084" y="4042670"/>
            <a:ext cx="4276725" cy="2724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084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5800" y="2922211"/>
            <a:ext cx="10131427" cy="1468800"/>
          </a:xfrm>
        </p:spPr>
        <p:txBody>
          <a:bodyPr>
            <a:normAutofit/>
          </a:bodyPr>
          <a:lstStyle/>
          <a:p>
            <a:pPr algn="ctr"/>
            <a:r>
              <a:rPr lang="en-US" altLang="zh-TW" sz="6000" dirty="0" smtClean="0"/>
              <a:t>Experiment &amp; Result</a:t>
            </a:r>
            <a:endParaRPr lang="zh-TW" altLang="en-US" sz="6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2997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dirty="0" smtClean="0"/>
              <a:t>experiment &amp; Result (1)</a:t>
            </a:r>
            <a:endParaRPr lang="zh-TW" altLang="en-US" sz="4400" dirty="0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490553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sz="3200" dirty="0" smtClean="0"/>
              <a:t>Experiment: basically, compare different batch size and epoch with {1, 50, 100} and {10, 50, 100}, with counterpart = 10.</a:t>
            </a:r>
          </a:p>
          <a:p>
            <a:r>
              <a:rPr lang="en-US" altLang="zh-TW" sz="3200" dirty="0" smtClean="0"/>
              <a:t>Metrics: RMSE</a:t>
            </a:r>
          </a:p>
          <a:p>
            <a:r>
              <a:rPr lang="en-US" altLang="zh-TW" sz="3200" dirty="0" smtClean="0"/>
              <a:t>Results: it shows that </a:t>
            </a:r>
          </a:p>
          <a:p>
            <a:pPr lvl="1"/>
            <a:r>
              <a:rPr lang="en-US" altLang="zh-TW" sz="3000" dirty="0"/>
              <a:t>1) When fixing the batch size, as Epoch grows, </a:t>
            </a:r>
            <a:r>
              <a:rPr lang="en-US" altLang="zh-TW" sz="3000" dirty="0" smtClean="0"/>
              <a:t>the </a:t>
            </a:r>
            <a:r>
              <a:rPr lang="en-US" altLang="zh-TW" sz="3200" dirty="0" smtClean="0"/>
              <a:t>performance </a:t>
            </a:r>
            <a:r>
              <a:rPr lang="en-US" altLang="zh-TW" sz="3200" dirty="0"/>
              <a:t>is not guaranteed to be better, and it could </a:t>
            </a:r>
            <a:r>
              <a:rPr lang="en-US" altLang="zh-TW" sz="3200" dirty="0" smtClean="0"/>
              <a:t>be worse </a:t>
            </a:r>
            <a:r>
              <a:rPr lang="en-US" altLang="zh-TW" sz="3200" dirty="0"/>
              <a:t>and cost much of time training.</a:t>
            </a:r>
          </a:p>
          <a:p>
            <a:pPr lvl="1"/>
            <a:r>
              <a:rPr lang="en-US" altLang="zh-TW" sz="3000" dirty="0"/>
              <a:t>2) When fixing epochs, batch size has highly </a:t>
            </a:r>
            <a:r>
              <a:rPr lang="en-US" altLang="zh-TW" sz="3000" dirty="0" smtClean="0"/>
              <a:t>correlation </a:t>
            </a:r>
            <a:r>
              <a:rPr lang="en-US" altLang="zh-TW" sz="3200" dirty="0" smtClean="0"/>
              <a:t>with </a:t>
            </a:r>
            <a:r>
              <a:rPr lang="en-US" altLang="zh-TW" sz="3200" dirty="0"/>
              <a:t>the </a:t>
            </a:r>
            <a:r>
              <a:rPr lang="en-US" altLang="zh-TW" sz="3200" dirty="0" smtClean="0"/>
              <a:t>performance.</a:t>
            </a:r>
            <a:endParaRPr lang="zh-TW" altLang="en-US" sz="3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1802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dirty="0" smtClean="0"/>
              <a:t>experiment &amp; Result (2)</a:t>
            </a:r>
            <a:endParaRPr lang="zh-TW" altLang="en-US" sz="4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63309-3152-4178-AFEF-6681C10934BD}" type="slidenum">
              <a:rPr lang="zh-TW" altLang="en-US" smtClean="0"/>
              <a:t>9</a:t>
            </a:fld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5692" y="2102380"/>
            <a:ext cx="4767838" cy="1113747"/>
          </a:xfrm>
          <a:prstGeom prst="rect">
            <a:avLst/>
          </a:prstGeom>
        </p:spPr>
      </p:pic>
      <p:sp>
        <p:nvSpPr>
          <p:cNvPr id="9" name="內容版面配置區 8"/>
          <p:cNvSpPr>
            <a:spLocks noGrp="1"/>
          </p:cNvSpPr>
          <p:nvPr>
            <p:ph idx="1"/>
          </p:nvPr>
        </p:nvSpPr>
        <p:spPr>
          <a:xfrm>
            <a:off x="685801" y="2142068"/>
            <a:ext cx="6549891" cy="1034372"/>
          </a:xfrm>
        </p:spPr>
        <p:txBody>
          <a:bodyPr>
            <a:normAutofit/>
          </a:bodyPr>
          <a:lstStyle/>
          <a:p>
            <a:r>
              <a:rPr lang="en-US" altLang="zh-TW" sz="3000" dirty="0"/>
              <a:t>Batch size = 10, Epoch = {10, 50, 100}</a:t>
            </a:r>
            <a:endParaRPr lang="zh-TW" altLang="en-US" sz="3000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26" y="3518958"/>
            <a:ext cx="11953200" cy="294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61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體">
  <a:themeElements>
    <a:clrScheme name="天體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天體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體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TM03457452[[fn=天體]]</Template>
  <TotalTime>716</TotalTime>
  <Words>347</Words>
  <Application>Microsoft Office PowerPoint</Application>
  <PresentationFormat>寬螢幕</PresentationFormat>
  <Paragraphs>56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新細明體</vt:lpstr>
      <vt:lpstr>Arial</vt:lpstr>
      <vt:lpstr>Calibri</vt:lpstr>
      <vt:lpstr>Calibri Light</vt:lpstr>
      <vt:lpstr>天體</vt:lpstr>
      <vt:lpstr>Project 1: Stock Price Prediction</vt:lpstr>
      <vt:lpstr>Outline</vt:lpstr>
      <vt:lpstr>Introduction</vt:lpstr>
      <vt:lpstr>Introduction</vt:lpstr>
      <vt:lpstr>Architecture (LSTM)</vt:lpstr>
      <vt:lpstr>architecture (LSTM)</vt:lpstr>
      <vt:lpstr>Experiment &amp; Result</vt:lpstr>
      <vt:lpstr>experiment &amp; Result (1)</vt:lpstr>
      <vt:lpstr>experiment &amp; Result (2)</vt:lpstr>
      <vt:lpstr>experiment &amp; Result (3)</vt:lpstr>
      <vt:lpstr>Future Work</vt:lpstr>
      <vt:lpstr>Future Work</vt:lpstr>
      <vt:lpstr>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1: Stock Price Prediction</dc:title>
  <dc:creator>Chia Hao Chiang</dc:creator>
  <cp:lastModifiedBy>Chia Hao Chiang</cp:lastModifiedBy>
  <cp:revision>26</cp:revision>
  <dcterms:created xsi:type="dcterms:W3CDTF">2022-04-13T03:33:21Z</dcterms:created>
  <dcterms:modified xsi:type="dcterms:W3CDTF">2022-04-20T03:28:24Z</dcterms:modified>
</cp:coreProperties>
</file>

<file path=docProps/thumbnail.jpeg>
</file>